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sldIdLst>
    <p:sldId id="256" r:id="rId2"/>
    <p:sldId id="282" r:id="rId3"/>
    <p:sldId id="307" r:id="rId4"/>
    <p:sldId id="313" r:id="rId5"/>
    <p:sldId id="316" r:id="rId6"/>
    <p:sldId id="303" r:id="rId7"/>
    <p:sldId id="278" r:id="rId8"/>
    <p:sldId id="273" r:id="rId9"/>
    <p:sldId id="274" r:id="rId10"/>
    <p:sldId id="275" r:id="rId11"/>
    <p:sldId id="27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7" d="100"/>
          <a:sy n="107" d="100"/>
        </p:scale>
        <p:origin x="-106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2020-05-07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Additive inverses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Additive inverses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Additive inverses of complex numbers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Additive inverses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Additive inverses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Additive inverses of complex numbers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Additive inverses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Additive inverses of complex numbers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Additive inverses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Additive inverses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Additive inverses of complex numbers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4.wav"/><Relationship Id="rId7" Type="http://schemas.openxmlformats.org/officeDocument/2006/relationships/image" Target="../media/image10.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4.wav"/><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5.wav"/><Relationship Id="rId7" Type="http://schemas.openxmlformats.org/officeDocument/2006/relationships/image" Target="../media/image14.png"/><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9.wmf"/><Relationship Id="rId3" Type="http://schemas.microsoft.com/office/2007/relationships/media" Target="../media/media6.wav"/><Relationship Id="rId7" Type="http://schemas.openxmlformats.org/officeDocument/2006/relationships/image" Target="../media/image16.wmf"/><Relationship Id="rId12" Type="http://schemas.openxmlformats.org/officeDocument/2006/relationships/oleObject" Target="../embeddings/oleObject6.bin"/><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6.wav"/><Relationship Id="rId9" Type="http://schemas.openxmlformats.org/officeDocument/2006/relationships/image" Target="../media/image17.wmf"/><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1.6.8.2 Additive inverses</a:t>
            </a:r>
            <a:br>
              <a:rPr lang="en-US" dirty="0" smtClean="0"/>
            </a:br>
            <a:r>
              <a:rPr lang="en-US" dirty="0" smtClean="0"/>
              <a:t>of complex numbers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512"/>
    </mc:Choice>
    <mc:Fallback>
      <p:transition spd="slow" advTm="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Additive inverses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3323"/>
    </mc:Choice>
    <mc:Fallback>
      <p:transition spd="slow" advTm="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Additive inverses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4114"/>
    </mc:Choice>
    <mc:Fallback>
      <p:transition spd="slow" advTm="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additive inverse of a complex number</a:t>
            </a:r>
            <a:endParaRPr lang="en-US" dirty="0" smtClean="0"/>
          </a:p>
          <a:p>
            <a:pPr lvl="1"/>
            <a:r>
              <a:rPr lang="en-US" dirty="0" smtClean="0"/>
              <a:t>Determine how to calculate this inverse</a:t>
            </a:r>
            <a:endParaRPr lang="en-US" dirty="0" smtClean="0"/>
          </a:p>
        </p:txBody>
      </p:sp>
      <p:sp>
        <p:nvSpPr>
          <p:cNvPr id="4" name="Footer Placeholder 3"/>
          <p:cNvSpPr>
            <a:spLocks noGrp="1"/>
          </p:cNvSpPr>
          <p:nvPr>
            <p:ph type="ftr" sz="quarter" idx="11"/>
          </p:nvPr>
        </p:nvSpPr>
        <p:spPr/>
        <p:txBody>
          <a:bodyPr/>
          <a:lstStyle/>
          <a:p>
            <a:r>
              <a:rPr lang="en-CA" smtClean="0"/>
              <a:t>Additive inverses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7644"/>
    </mc:Choice>
    <mc:Fallback>
      <p:transition spd="slow" advTm="7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additive inverse</a:t>
            </a:r>
            <a:endParaRPr lang="en-CA" i="1" dirty="0"/>
          </a:p>
        </p:txBody>
      </p:sp>
      <p:sp>
        <p:nvSpPr>
          <p:cNvPr id="3" name="Content Placeholder 2"/>
          <p:cNvSpPr>
            <a:spLocks noGrp="1"/>
          </p:cNvSpPr>
          <p:nvPr>
            <p:ph idx="1"/>
          </p:nvPr>
        </p:nvSpPr>
        <p:spPr/>
        <p:txBody>
          <a:bodyPr/>
          <a:lstStyle/>
          <a:p>
            <a:r>
              <a:rPr lang="en-US" dirty="0" smtClean="0"/>
              <a:t>Given a complex number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smtClean="0">
                <a:latin typeface="Symbol" panose="05050102010706020507" pitchFamily="18" charset="2"/>
              </a:rPr>
              <a:t>b </a:t>
            </a:r>
            <a:r>
              <a:rPr lang="en-US" i="1" dirty="0" smtClean="0">
                <a:latin typeface="Times New Roman" panose="02020603050405020304" pitchFamily="18" charset="0"/>
              </a:rPr>
              <a:t>j</a:t>
            </a:r>
            <a:r>
              <a:rPr lang="en-US" dirty="0" smtClean="0"/>
              <a:t>,</a:t>
            </a:r>
            <a:br>
              <a:rPr lang="en-US" dirty="0" smtClean="0"/>
            </a:br>
            <a:r>
              <a:rPr lang="en-US" dirty="0" smtClean="0"/>
              <a:t>the additive inverse –</a:t>
            </a:r>
            <a:r>
              <a:rPr lang="en-US" i="1" dirty="0" smtClean="0"/>
              <a:t>z</a:t>
            </a:r>
            <a:r>
              <a:rPr lang="en-US" dirty="0" smtClean="0"/>
              <a:t> is that number such that</a:t>
            </a:r>
          </a:p>
          <a:p>
            <a:pPr marL="0" indent="0" algn="ctr">
              <a:buNone/>
            </a:pP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dirty="0" smtClean="0">
                <a:latin typeface="Times New Roman" panose="02020603050405020304" pitchFamily="18" charset="0"/>
              </a:rPr>
              <a:t>) = 0</a:t>
            </a:r>
          </a:p>
          <a:p>
            <a:endParaRPr lang="en-US" i="1" dirty="0" smtClean="0"/>
          </a:p>
          <a:p>
            <a:r>
              <a:rPr lang="en-US" dirty="0" smtClean="0"/>
              <a:t>Thus, assume </a:t>
            </a:r>
            <a:r>
              <a:rPr lang="en-US" dirty="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g</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Symbol" panose="05050102010706020507" pitchFamily="18" charset="2"/>
              </a:rPr>
              <a:t>d </a:t>
            </a:r>
            <a:r>
              <a:rPr lang="en-US" i="1" dirty="0">
                <a:latin typeface="Times New Roman" panose="02020603050405020304" pitchFamily="18" charset="0"/>
              </a:rPr>
              <a:t>j</a:t>
            </a:r>
            <a:r>
              <a:rPr lang="en-US" dirty="0" smtClean="0"/>
              <a:t>, so we have that</a:t>
            </a:r>
            <a:endParaRPr lang="en-US" dirty="0" smtClean="0"/>
          </a:p>
          <a:p>
            <a:pPr marL="0" indent="0" algn="ctr">
              <a:buNone/>
            </a:pPr>
            <a:r>
              <a:rPr lang="en-US" dirty="0" smtClean="0">
                <a:latin typeface="Symbol" panose="05050102010706020507" pitchFamily="18" charset="2"/>
              </a:rPr>
              <a:t>(</a:t>
            </a:r>
            <a:r>
              <a:rPr lang="en-US" i="1" dirty="0" smtClean="0">
                <a:latin typeface="Symbol" panose="05050102010706020507" pitchFamily="18" charset="2"/>
              </a:rPr>
              <a:t>a</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Symbol" panose="05050102010706020507" pitchFamily="18" charset="2"/>
              </a:rPr>
              <a:t>b </a:t>
            </a:r>
            <a:r>
              <a:rPr lang="en-US" i="1" dirty="0" smtClean="0">
                <a:latin typeface="Times New Roman" panose="02020603050405020304" pitchFamily="18" charset="0"/>
              </a:rPr>
              <a:t>j</a:t>
            </a:r>
            <a:r>
              <a:rPr lang="en-US" dirty="0" smtClean="0">
                <a:latin typeface="Times New Roman" panose="02020603050405020304" pitchFamily="18" charset="0"/>
              </a:rPr>
              <a:t>) + (</a:t>
            </a:r>
            <a:r>
              <a:rPr lang="en-US" i="1" dirty="0">
                <a:latin typeface="Symbol" panose="05050102010706020507" pitchFamily="18" charset="2"/>
              </a:rPr>
              <a:t>g</a:t>
            </a:r>
            <a:r>
              <a:rPr lang="en-US" dirty="0">
                <a:latin typeface="Times New Roman" panose="02020603050405020304" pitchFamily="18" charset="0"/>
              </a:rPr>
              <a:t> + </a:t>
            </a:r>
            <a:r>
              <a:rPr lang="en-US" i="1" dirty="0">
                <a:latin typeface="Symbol" panose="05050102010706020507" pitchFamily="18" charset="2"/>
              </a:rPr>
              <a:t>d </a:t>
            </a:r>
            <a:r>
              <a:rPr lang="en-US" i="1" dirty="0" smtClean="0">
                <a:latin typeface="Times New Roman" panose="02020603050405020304" pitchFamily="18" charset="0"/>
              </a:rPr>
              <a:t>j</a:t>
            </a:r>
            <a:r>
              <a:rPr lang="en-US" dirty="0" smtClean="0">
                <a:latin typeface="Times New Roman" panose="02020603050405020304" pitchFamily="18" charset="0"/>
              </a:rPr>
              <a:t>) = 0 + 0</a:t>
            </a:r>
            <a:r>
              <a:rPr lang="en-US" i="1" dirty="0" smtClean="0">
                <a:latin typeface="Times New Roman" panose="02020603050405020304" pitchFamily="18" charset="0"/>
              </a:rPr>
              <a:t>j</a:t>
            </a:r>
            <a:endParaRPr lang="en-US" dirty="0">
              <a:latin typeface="Times New Roman" panose="02020603050405020304" pitchFamily="18" charset="0"/>
            </a:endParaRPr>
          </a:p>
          <a:p>
            <a:pPr marL="0" indent="0" algn="ctr">
              <a:buNone/>
            </a:pPr>
            <a:r>
              <a:rPr lang="en-US" dirty="0">
                <a:latin typeface="Symbol" panose="05050102010706020507" pitchFamily="18" charset="2"/>
              </a:rPr>
              <a:t>(</a:t>
            </a:r>
            <a:r>
              <a:rPr lang="en-US" i="1" dirty="0">
                <a:latin typeface="Symbol" panose="05050102010706020507" pitchFamily="18" charset="2"/>
              </a:rPr>
              <a:t>a</a:t>
            </a:r>
            <a:r>
              <a:rPr lang="en-US" dirty="0">
                <a:latin typeface="Times New Roman" panose="02020603050405020304" pitchFamily="18" charset="0"/>
              </a:rPr>
              <a:t> + </a:t>
            </a:r>
            <a:r>
              <a:rPr lang="en-US" i="1" dirty="0" smtClean="0">
                <a:latin typeface="Symbol" panose="05050102010706020507" pitchFamily="18" charset="2"/>
              </a:rPr>
              <a:t>g</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a:t>
            </a:r>
            <a:r>
              <a:rPr lang="en-US" i="1" dirty="0">
                <a:latin typeface="Symbol" panose="05050102010706020507" pitchFamily="18" charset="2"/>
              </a:rPr>
              <a:t>b </a:t>
            </a:r>
            <a:r>
              <a:rPr lang="en-US" dirty="0" smtClean="0">
                <a:latin typeface="Times New Roman" panose="02020603050405020304" pitchFamily="18" charset="0"/>
              </a:rPr>
              <a:t>+ </a:t>
            </a:r>
            <a:r>
              <a:rPr lang="en-US" i="1" dirty="0" smtClean="0">
                <a:latin typeface="Symbol" panose="05050102010706020507" pitchFamily="18" charset="2"/>
              </a:rPr>
              <a:t>d</a:t>
            </a:r>
            <a:r>
              <a:rPr lang="en-US" dirty="0" smtClean="0">
                <a:latin typeface="Times New Roman" panose="02020603050405020304" pitchFamily="18" charset="0"/>
              </a:rPr>
              <a:t>) </a:t>
            </a:r>
            <a:r>
              <a:rPr lang="en-US" i="1" dirty="0" smtClean="0">
                <a:latin typeface="Times New Roman" panose="02020603050405020304" pitchFamily="18" charset="0"/>
              </a:rPr>
              <a:t>j</a:t>
            </a:r>
            <a:r>
              <a:rPr lang="en-US" dirty="0" smtClean="0">
                <a:latin typeface="Times New Roman" panose="02020603050405020304" pitchFamily="18" charset="0"/>
              </a:rPr>
              <a:t> </a:t>
            </a:r>
            <a:r>
              <a:rPr lang="en-US" dirty="0">
                <a:latin typeface="Times New Roman" panose="02020603050405020304" pitchFamily="18" charset="0"/>
              </a:rPr>
              <a:t>= 0 + </a:t>
            </a:r>
            <a:r>
              <a:rPr lang="en-US" dirty="0" smtClean="0">
                <a:latin typeface="Times New Roman" panose="02020603050405020304" pitchFamily="18" charset="0"/>
              </a:rPr>
              <a:t>0</a:t>
            </a:r>
            <a:r>
              <a:rPr lang="en-US" i="1" dirty="0" smtClean="0">
                <a:latin typeface="Times New Roman" panose="02020603050405020304" pitchFamily="18" charset="0"/>
              </a:rPr>
              <a:t>j</a:t>
            </a:r>
          </a:p>
          <a:p>
            <a:r>
              <a:rPr lang="en-US" dirty="0" smtClean="0">
                <a:latin typeface="Times New Roman" panose="02020603050405020304" pitchFamily="18" charset="0"/>
              </a:rPr>
              <a:t>Now, two complex numbers are equal if and only if both the real and imaginary components are equal, so thus</a:t>
            </a:r>
          </a:p>
          <a:p>
            <a:pPr marL="0" indent="0" algn="ctr">
              <a:buNone/>
            </a:pPr>
            <a:r>
              <a:rPr lang="en-US" i="1" dirty="0" smtClean="0">
                <a:latin typeface="Symbol" panose="05050102010706020507" pitchFamily="18" charset="2"/>
              </a:rPr>
              <a:t>a</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Symbol" panose="05050102010706020507" pitchFamily="18" charset="2"/>
              </a:rPr>
              <a:t>g</a:t>
            </a:r>
            <a:r>
              <a:rPr lang="en-US" dirty="0" smtClean="0">
                <a:latin typeface="Symbol" panose="05050102010706020507" pitchFamily="18" charset="2"/>
              </a:rPr>
              <a:t> = 0</a:t>
            </a:r>
            <a:r>
              <a:rPr lang="en-US" dirty="0" smtClean="0"/>
              <a:t> and </a:t>
            </a:r>
            <a:r>
              <a:rPr lang="en-US" i="1" dirty="0">
                <a:latin typeface="Symbol" panose="05050102010706020507" pitchFamily="18" charset="2"/>
              </a:rPr>
              <a:t>b </a:t>
            </a:r>
            <a:r>
              <a:rPr lang="en-US" dirty="0">
                <a:latin typeface="Times New Roman" panose="02020603050405020304" pitchFamily="18" charset="0"/>
              </a:rPr>
              <a:t>+ </a:t>
            </a:r>
            <a:r>
              <a:rPr lang="en-US" i="1" dirty="0" smtClean="0">
                <a:latin typeface="Symbol" panose="05050102010706020507" pitchFamily="18" charset="2"/>
              </a:rPr>
              <a:t>d</a:t>
            </a:r>
            <a:r>
              <a:rPr lang="en-US" dirty="0" smtClean="0">
                <a:latin typeface="Symbol" panose="05050102010706020507" pitchFamily="18" charset="2"/>
              </a:rPr>
              <a:t> = 0</a:t>
            </a:r>
            <a:endParaRPr lang="en-US" dirty="0">
              <a:latin typeface="Times New Roman" panose="02020603050405020304" pitchFamily="18" charset="0"/>
            </a:endParaRPr>
          </a:p>
          <a:p>
            <a:r>
              <a:rPr lang="en-US" dirty="0" smtClean="0"/>
              <a:t>Thus, </a:t>
            </a:r>
            <a:r>
              <a:rPr lang="en-US" i="1" dirty="0" smtClean="0">
                <a:latin typeface="Symbol" panose="05050102010706020507" pitchFamily="18" charset="2"/>
              </a:rPr>
              <a:t>g</a:t>
            </a:r>
            <a:r>
              <a:rPr lang="en-US" dirty="0" smtClean="0">
                <a:latin typeface="Times New Roman" panose="02020603050405020304" pitchFamily="18" charset="0"/>
              </a:rPr>
              <a:t> = –</a:t>
            </a:r>
            <a:r>
              <a:rPr lang="en-US" i="1" dirty="0" smtClean="0">
                <a:latin typeface="Symbol" panose="05050102010706020507" pitchFamily="18" charset="2"/>
              </a:rPr>
              <a:t>a </a:t>
            </a:r>
            <a:r>
              <a:rPr lang="en-US" dirty="0" smtClean="0"/>
              <a:t> </a:t>
            </a:r>
            <a:r>
              <a:rPr lang="en-US" dirty="0"/>
              <a:t>and </a:t>
            </a:r>
            <a:r>
              <a:rPr lang="en-US" i="1" dirty="0" smtClean="0">
                <a:latin typeface="Symbol" panose="05050102010706020507" pitchFamily="18" charset="2"/>
              </a:rPr>
              <a:t>d</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a:t>
            </a:r>
            <a:r>
              <a:rPr lang="en-US" i="1" dirty="0" smtClean="0">
                <a:latin typeface="Symbol" panose="05050102010706020507" pitchFamily="18" charset="2"/>
              </a:rPr>
              <a:t>b</a:t>
            </a:r>
            <a:r>
              <a:rPr lang="en-US" dirty="0" smtClean="0"/>
              <a:t>, so</a:t>
            </a:r>
          </a:p>
          <a:p>
            <a:pPr marL="0" indent="0" algn="ctr">
              <a:buNone/>
            </a:pPr>
            <a:r>
              <a:rPr lang="en-US" dirty="0">
                <a:latin typeface="Times New Roman" panose="02020603050405020304" pitchFamily="18" charset="0"/>
              </a:rPr>
              <a:t>–</a:t>
            </a:r>
            <a:r>
              <a:rPr lang="en-US" i="1" dirty="0" smtClean="0">
                <a:latin typeface="Times New Roman" panose="02020603050405020304" pitchFamily="18" charset="0"/>
              </a:rPr>
              <a:t>z = </a:t>
            </a:r>
            <a:r>
              <a:rPr lang="en-US" dirty="0">
                <a:latin typeface="Times New Roman" panose="02020603050405020304" pitchFamily="18" charset="0"/>
              </a:rPr>
              <a:t>–</a:t>
            </a:r>
            <a:r>
              <a:rPr lang="en-US" i="1" dirty="0">
                <a:latin typeface="Symbol" panose="05050102010706020507" pitchFamily="18" charset="2"/>
              </a:rPr>
              <a:t>a </a:t>
            </a:r>
            <a:r>
              <a:rPr lang="en-US" dirty="0" smtClean="0">
                <a:latin typeface="Times New Roman" panose="02020603050405020304" pitchFamily="18" charset="0"/>
              </a:rPr>
              <a:t>– </a:t>
            </a:r>
            <a:r>
              <a:rPr lang="en-US" i="1" dirty="0" smtClean="0">
                <a:latin typeface="Symbol" panose="05050102010706020507" pitchFamily="18" charset="2"/>
              </a:rPr>
              <a:t>b </a:t>
            </a:r>
            <a:r>
              <a:rPr lang="en-US" i="1" dirty="0" smtClean="0">
                <a:latin typeface="Times New Roman" panose="02020603050405020304" pitchFamily="18" charset="0"/>
              </a:rPr>
              <a:t>j</a:t>
            </a:r>
            <a:endParaRPr lang="en-US" dirty="0">
              <a:latin typeface="Times New Roman" panose="02020603050405020304" pitchFamily="18" charset="0"/>
            </a:endParaRP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Additive inverses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3</a:t>
            </a:fld>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9627628"/>
      </p:ext>
    </p:extLst>
  </p:cSld>
  <p:clrMapOvr>
    <a:masterClrMapping/>
  </p:clrMapOvr>
  <mc:AlternateContent xmlns:mc="http://schemas.openxmlformats.org/markup-compatibility/2006">
    <mc:Choice xmlns:p14="http://schemas.microsoft.com/office/powerpoint/2010/main" Requires="p14">
      <p:transition spd="slow" p14:dur="2000" advTm="55466"/>
    </mc:Choice>
    <mc:Fallback>
      <p:transition spd="slow" advTm="5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additive inverse</a:t>
            </a:r>
            <a:endParaRPr lang="en-CA" i="1" dirty="0"/>
          </a:p>
        </p:txBody>
      </p:sp>
      <p:sp>
        <p:nvSpPr>
          <p:cNvPr id="3" name="Content Placeholder 2"/>
          <p:cNvSpPr>
            <a:spLocks noGrp="1"/>
          </p:cNvSpPr>
          <p:nvPr>
            <p:ph idx="1"/>
          </p:nvPr>
        </p:nvSpPr>
        <p:spPr/>
        <p:txBody>
          <a:bodyPr/>
          <a:lstStyle/>
          <a:p>
            <a:r>
              <a:rPr lang="en-US" dirty="0" smtClean="0"/>
              <a:t>For example, if </a:t>
            </a:r>
            <a:r>
              <a:rPr lang="en-US" i="1" dirty="0" smtClean="0"/>
              <a:t>z</a:t>
            </a:r>
            <a:r>
              <a:rPr lang="en-US" dirty="0" smtClean="0"/>
              <a:t> = </a:t>
            </a:r>
            <a:r>
              <a:rPr lang="en-US" dirty="0" smtClean="0">
                <a:latin typeface="Times New Roman" panose="02020603050405020304" pitchFamily="18" charset="0"/>
              </a:rPr>
              <a:t>0.7 – 8.4</a:t>
            </a:r>
            <a:r>
              <a:rPr lang="en-US" i="1" dirty="0" smtClean="0">
                <a:latin typeface="Times New Roman" panose="02020603050405020304" pitchFamily="18" charset="0"/>
              </a:rPr>
              <a:t>j</a:t>
            </a:r>
            <a:r>
              <a:rPr lang="en-US" dirty="0" smtClean="0"/>
              <a:t>, then </a:t>
            </a:r>
            <a:r>
              <a:rPr lang="en-US" dirty="0" smtClean="0">
                <a:latin typeface="Times New Roman" panose="02020603050405020304" pitchFamily="18" charset="0"/>
              </a:rPr>
              <a:t>–</a:t>
            </a:r>
            <a:r>
              <a:rPr lang="en-US" i="1" dirty="0" smtClean="0"/>
              <a:t>z</a:t>
            </a:r>
            <a:r>
              <a:rPr lang="en-US" dirty="0" smtClean="0"/>
              <a:t> </a:t>
            </a:r>
            <a:r>
              <a:rPr lang="en-US" dirty="0"/>
              <a:t>= </a:t>
            </a:r>
            <a:r>
              <a:rPr lang="en-US" dirty="0" smtClean="0">
                <a:latin typeface="Times New Roman" panose="02020603050405020304" pitchFamily="18" charset="0"/>
              </a:rPr>
              <a:t>–0.7 + 8.4</a:t>
            </a:r>
            <a:r>
              <a:rPr lang="en-US" i="1" dirty="0" smtClean="0">
                <a:latin typeface="Times New Roman" panose="02020603050405020304" pitchFamily="18" charset="0"/>
              </a:rPr>
              <a:t>j</a:t>
            </a:r>
            <a:r>
              <a:rPr lang="en-US" i="1" dirty="0" smtClean="0"/>
              <a:t>,</a:t>
            </a:r>
          </a:p>
          <a:p>
            <a:pPr marL="0" indent="0">
              <a:buNone/>
            </a:pPr>
            <a:r>
              <a:rPr lang="en-US" dirty="0" smtClean="0"/>
              <a:t>      it follows that</a:t>
            </a:r>
          </a:p>
          <a:p>
            <a:endParaRPr lang="en-US" dirty="0"/>
          </a:p>
          <a:p>
            <a:endParaRPr lang="en-US" dirty="0" smtClean="0"/>
          </a:p>
          <a:p>
            <a:endParaRPr lang="en-US" dirty="0"/>
          </a:p>
          <a:p>
            <a:endParaRPr lang="en-US" dirty="0" smtClean="0"/>
          </a:p>
          <a:p>
            <a:r>
              <a:rPr lang="en-US" dirty="0" smtClean="0"/>
              <a:t>If </a:t>
            </a:r>
            <a:r>
              <a:rPr lang="en-US" i="1" dirty="0" smtClean="0"/>
              <a:t>w</a:t>
            </a:r>
            <a:r>
              <a:rPr lang="en-US" dirty="0" smtClean="0"/>
              <a:t> </a:t>
            </a:r>
            <a:r>
              <a:rPr lang="en-US" dirty="0"/>
              <a:t>= </a:t>
            </a:r>
            <a:r>
              <a:rPr lang="en-US" dirty="0" smtClean="0">
                <a:latin typeface="Times New Roman" panose="02020603050405020304" pitchFamily="18" charset="0"/>
              </a:rPr>
              <a:t>–9.6 + 0.1</a:t>
            </a:r>
            <a:r>
              <a:rPr lang="en-US" i="1" dirty="0" smtClean="0">
                <a:latin typeface="Times New Roman" panose="02020603050405020304" pitchFamily="18" charset="0"/>
              </a:rPr>
              <a:t>j</a:t>
            </a:r>
            <a:r>
              <a:rPr lang="en-US" dirty="0"/>
              <a:t>, then </a:t>
            </a:r>
            <a:r>
              <a:rPr lang="en-US" dirty="0" smtClean="0">
                <a:latin typeface="Times New Roman" panose="02020603050405020304" pitchFamily="18" charset="0"/>
              </a:rPr>
              <a:t>–</a:t>
            </a:r>
            <a:r>
              <a:rPr lang="en-US" i="1" dirty="0" smtClean="0"/>
              <a:t>w</a:t>
            </a:r>
            <a:r>
              <a:rPr lang="en-US" dirty="0" smtClean="0"/>
              <a:t> </a:t>
            </a:r>
            <a:r>
              <a:rPr lang="en-US" dirty="0"/>
              <a:t>= </a:t>
            </a:r>
            <a:r>
              <a:rPr lang="en-US" dirty="0" smtClean="0">
                <a:latin typeface="Times New Roman" panose="02020603050405020304" pitchFamily="18" charset="0"/>
              </a:rPr>
              <a:t>9.6 </a:t>
            </a:r>
            <a:r>
              <a:rPr lang="en-US" dirty="0">
                <a:latin typeface="Times New Roman" panose="02020603050405020304" pitchFamily="18" charset="0"/>
              </a:rPr>
              <a:t>–</a:t>
            </a:r>
            <a:r>
              <a:rPr lang="en-US" dirty="0" smtClean="0">
                <a:latin typeface="Times New Roman" panose="02020603050405020304" pitchFamily="18" charset="0"/>
              </a:rPr>
              <a:t> 0.1</a:t>
            </a:r>
            <a:r>
              <a:rPr lang="en-US" i="1" dirty="0" smtClean="0">
                <a:latin typeface="Times New Roman" panose="02020603050405020304" pitchFamily="18" charset="0"/>
              </a:rPr>
              <a:t>j</a:t>
            </a:r>
            <a:r>
              <a:rPr lang="en-US" i="1" dirty="0"/>
              <a:t>,</a:t>
            </a:r>
          </a:p>
          <a:p>
            <a:pPr marL="0" indent="0">
              <a:buNone/>
            </a:pPr>
            <a:r>
              <a:rPr lang="en-US" dirty="0"/>
              <a:t>      </a:t>
            </a:r>
            <a:r>
              <a:rPr lang="en-US" dirty="0" smtClean="0"/>
              <a:t>and again we see</a:t>
            </a:r>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Additive inverses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50280327"/>
              </p:ext>
            </p:extLst>
          </p:nvPr>
        </p:nvGraphicFramePr>
        <p:xfrm>
          <a:off x="2438400" y="2438400"/>
          <a:ext cx="4235450" cy="1293813"/>
        </p:xfrm>
        <a:graphic>
          <a:graphicData uri="http://schemas.openxmlformats.org/presentationml/2006/ole">
            <mc:AlternateContent xmlns:mc="http://schemas.openxmlformats.org/markup-compatibility/2006">
              <mc:Choice xmlns:v="urn:schemas-microsoft-com:vml" Requires="v">
                <p:oleObj spid="_x0000_s23607" name="Equation" r:id="rId6" imgW="3848040" imgH="1180800" progId="Equation.DSMT4">
                  <p:embed/>
                </p:oleObj>
              </mc:Choice>
              <mc:Fallback>
                <p:oleObj name="Equation" r:id="rId6" imgW="3848040" imgH="1180800" progId="Equation.DSMT4">
                  <p:embed/>
                  <p:pic>
                    <p:nvPicPr>
                      <p:cNvPr id="0" name=""/>
                      <p:cNvPicPr>
                        <a:picLocks noChangeAspect="1" noChangeArrowheads="1"/>
                      </p:cNvPicPr>
                      <p:nvPr/>
                    </p:nvPicPr>
                    <p:blipFill>
                      <a:blip r:embed="rId7"/>
                      <a:srcRect/>
                      <a:stretch>
                        <a:fillRect/>
                      </a:stretch>
                    </p:blipFill>
                    <p:spPr bwMode="auto">
                      <a:xfrm>
                        <a:off x="2438400" y="2438400"/>
                        <a:ext cx="423545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263757785"/>
              </p:ext>
            </p:extLst>
          </p:nvPr>
        </p:nvGraphicFramePr>
        <p:xfrm>
          <a:off x="2335213" y="4813300"/>
          <a:ext cx="4291012" cy="1293813"/>
        </p:xfrm>
        <a:graphic>
          <a:graphicData uri="http://schemas.openxmlformats.org/presentationml/2006/ole">
            <mc:AlternateContent xmlns:mc="http://schemas.openxmlformats.org/markup-compatibility/2006">
              <mc:Choice xmlns:v="urn:schemas-microsoft-com:vml" Requires="v">
                <p:oleObj spid="_x0000_s23608" name="Equation" r:id="rId8" imgW="3898800" imgH="1180800" progId="Equation.DSMT4">
                  <p:embed/>
                </p:oleObj>
              </mc:Choice>
              <mc:Fallback>
                <p:oleObj name="Equation" r:id="rId8" imgW="3898800" imgH="1180800" progId="Equation.DSMT4">
                  <p:embed/>
                  <p:pic>
                    <p:nvPicPr>
                      <p:cNvPr id="0" name=""/>
                      <p:cNvPicPr>
                        <a:picLocks noChangeAspect="1" noChangeArrowheads="1"/>
                      </p:cNvPicPr>
                      <p:nvPr/>
                    </p:nvPicPr>
                    <p:blipFill>
                      <a:blip r:embed="rId9"/>
                      <a:srcRect/>
                      <a:stretch>
                        <a:fillRect/>
                      </a:stretch>
                    </p:blipFill>
                    <p:spPr bwMode="auto">
                      <a:xfrm>
                        <a:off x="2335213" y="4813300"/>
                        <a:ext cx="4291012"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Audio 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86998286"/>
      </p:ext>
    </p:extLst>
  </p:cSld>
  <p:clrMapOvr>
    <a:masterClrMapping/>
  </p:clrMapOvr>
  <mc:AlternateContent xmlns:mc="http://schemas.openxmlformats.org/markup-compatibility/2006">
    <mc:Choice xmlns:p14="http://schemas.microsoft.com/office/powerpoint/2010/main" Requires="p14">
      <p:transition spd="slow" p14:dur="2000" advTm="38886"/>
    </mc:Choice>
    <mc:Fallback>
      <p:transition spd="slow" advTm="38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C:\Users\Douglas\Desktop\z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1844" y="3000750"/>
            <a:ext cx="4174244" cy="309525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Users\Douglas\Desktop\z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4756" y="3000750"/>
            <a:ext cx="4174244" cy="3095250"/>
          </a:xfrm>
          <a:prstGeom prst="rect">
            <a:avLst/>
          </a:prstGeom>
          <a:noFill/>
          <a:extLst>
            <a:ext uri="{909E8E84-426E-40DD-AFC4-6F175D3DCCD1}">
              <a14:hiddenFill xmlns:a14="http://schemas.microsoft.com/office/drawing/2010/main">
                <a:solidFill>
                  <a:srgbClr val="FFFFFF"/>
                </a:solidFill>
              </a14:hiddenFill>
            </a:ext>
          </a:extLst>
        </p:spPr>
      </p:pic>
      <p:pic>
        <p:nvPicPr>
          <p:cNvPr id="26631" name="Picture 7" descr="C:\Users\Douglas\Desktop\z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9404" y="3000749"/>
            <a:ext cx="4174244" cy="309525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C:\Users\Douglas\Desktop\z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4756" y="3000750"/>
            <a:ext cx="4174244" cy="309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Complex addition</a:t>
            </a:r>
            <a:endParaRPr lang="en-CA" i="1" dirty="0"/>
          </a:p>
        </p:txBody>
      </p:sp>
      <p:sp>
        <p:nvSpPr>
          <p:cNvPr id="3" name="Content Placeholder 2"/>
          <p:cNvSpPr>
            <a:spLocks noGrp="1"/>
          </p:cNvSpPr>
          <p:nvPr>
            <p:ph idx="1"/>
          </p:nvPr>
        </p:nvSpPr>
        <p:spPr/>
        <p:txBody>
          <a:bodyPr/>
          <a:lstStyle/>
          <a:p>
            <a:r>
              <a:rPr lang="en-US" dirty="0" smtClean="0"/>
              <a:t>Going back to our geometric interpretation:</a:t>
            </a:r>
          </a:p>
          <a:p>
            <a:pPr lvl="1"/>
            <a:r>
              <a:rPr lang="en-US" dirty="0" smtClean="0"/>
              <a:t>The additive inverse is the reflection</a:t>
            </a:r>
            <a:br>
              <a:rPr lang="en-US" dirty="0" smtClean="0"/>
            </a:br>
            <a:r>
              <a:rPr lang="en-US" dirty="0" smtClean="0"/>
              <a:t>of a complex number through </a:t>
            </a:r>
            <a:r>
              <a:rPr lang="en-US" dirty="0" smtClean="0">
                <a:latin typeface="Times New Roman" panose="02020603050405020304" pitchFamily="18" charset="0"/>
              </a:rPr>
              <a:t>0</a:t>
            </a:r>
          </a:p>
        </p:txBody>
      </p:sp>
      <p:sp>
        <p:nvSpPr>
          <p:cNvPr id="9" name="Footer Placeholder 8"/>
          <p:cNvSpPr>
            <a:spLocks noGrp="1"/>
          </p:cNvSpPr>
          <p:nvPr>
            <p:ph type="ftr" sz="quarter" idx="11"/>
          </p:nvPr>
        </p:nvSpPr>
        <p:spPr/>
        <p:txBody>
          <a:bodyPr/>
          <a:lstStyle/>
          <a:p>
            <a:r>
              <a:rPr lang="en-CA" smtClean="0"/>
              <a:t>Additive inverses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75502810"/>
      </p:ext>
    </p:extLst>
  </p:cSld>
  <p:clrMapOvr>
    <a:masterClrMapping/>
  </p:clrMapOvr>
  <mc:AlternateContent xmlns:mc="http://schemas.openxmlformats.org/markup-compatibility/2006">
    <mc:Choice xmlns:p14="http://schemas.microsoft.com/office/powerpoint/2010/main" Requires="p14">
      <p:transition spd="slow" p14:dur="2000" advTm="39924"/>
    </mc:Choice>
    <mc:Fallback>
      <p:transition spd="slow" advTm="3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CA" i="1" dirty="0"/>
          </a:p>
        </p:txBody>
      </p:sp>
      <p:sp>
        <p:nvSpPr>
          <p:cNvPr id="3" name="Content Placeholder 2"/>
          <p:cNvSpPr>
            <a:spLocks noGrp="1"/>
          </p:cNvSpPr>
          <p:nvPr>
            <p:ph idx="1"/>
          </p:nvPr>
        </p:nvSpPr>
        <p:spPr/>
        <p:txBody>
          <a:bodyPr/>
          <a:lstStyle/>
          <a:p>
            <a:pPr marL="57150" indent="0">
              <a:buNone/>
            </a:pPr>
            <a:r>
              <a:rPr lang="en-US" dirty="0" smtClean="0"/>
              <a:t>Theorem: </a:t>
            </a:r>
            <a:r>
              <a:rPr lang="en-US" i="1" dirty="0" smtClean="0">
                <a:latin typeface="Times New Roman" panose="02020603050405020304" pitchFamily="18" charset="0"/>
              </a:rPr>
              <a:t>–z</a:t>
            </a:r>
            <a:r>
              <a:rPr lang="en-US" dirty="0" smtClean="0">
                <a:latin typeface="Times New Roman" panose="02020603050405020304" pitchFamily="18" charset="0"/>
              </a:rPr>
              <a:t> = (–1) </a:t>
            </a:r>
            <a:r>
              <a:rPr lang="en-US" i="1" dirty="0" smtClean="0">
                <a:latin typeface="Times New Roman" panose="02020603050405020304" pitchFamily="18" charset="0"/>
              </a:rPr>
              <a:t>z</a:t>
            </a:r>
          </a:p>
          <a:p>
            <a:pPr marL="400050"/>
            <a:r>
              <a:rPr lang="en-US" dirty="0" smtClean="0"/>
              <a:t>What this says is: Given </a:t>
            </a:r>
            <a:r>
              <a:rPr lang="en-US" i="1" dirty="0" smtClean="0"/>
              <a:t>z</a:t>
            </a:r>
            <a:r>
              <a:rPr lang="en-US" dirty="0" smtClean="0"/>
              <a:t>, we can find </a:t>
            </a:r>
            <a:r>
              <a:rPr lang="en-US" i="1" dirty="0" smtClean="0"/>
              <a:t>–z</a:t>
            </a:r>
            <a:r>
              <a:rPr lang="en-US" dirty="0" smtClean="0"/>
              <a:t> by multiplying </a:t>
            </a:r>
            <a:r>
              <a:rPr lang="en-US" i="1" dirty="0" smtClean="0"/>
              <a:t>z </a:t>
            </a:r>
            <a:r>
              <a:rPr lang="en-US" dirty="0" smtClean="0"/>
              <a:t>by </a:t>
            </a:r>
            <a:r>
              <a:rPr lang="en-US" i="1" dirty="0" smtClean="0"/>
              <a:t>–</a:t>
            </a:r>
            <a:r>
              <a:rPr lang="en-US" dirty="0" smtClean="0"/>
              <a:t>1</a:t>
            </a:r>
            <a:r>
              <a:rPr lang="en-US" i="1" dirty="0" smtClean="0"/>
              <a:t> </a:t>
            </a:r>
            <a:endParaRPr lang="en-US" dirty="0" smtClean="0"/>
          </a:p>
          <a:p>
            <a:pPr marL="57150" indent="0">
              <a:buNone/>
            </a:pPr>
            <a:endParaRPr lang="en-US" dirty="0" smtClean="0"/>
          </a:p>
          <a:p>
            <a:pPr marL="57150" indent="0">
              <a:buNone/>
            </a:pPr>
            <a:r>
              <a:rPr lang="en-US" dirty="0" smtClean="0"/>
              <a:t>Proof:	If                     ,</a:t>
            </a:r>
          </a:p>
          <a:p>
            <a:pPr marL="57150" indent="0">
              <a:buNone/>
            </a:pPr>
            <a:r>
              <a:rPr lang="en-US" dirty="0"/>
              <a:t>	</a:t>
            </a:r>
            <a:r>
              <a:rPr lang="en-US" dirty="0" smtClean="0"/>
              <a:t>it follows that</a:t>
            </a:r>
            <a:endParaRPr lang="en-US" dirty="0" smtClean="0"/>
          </a:p>
          <a:p>
            <a:pPr marL="57150" indent="0">
              <a:buNone/>
            </a:pPr>
            <a:endParaRPr lang="en-US" dirty="0" smtClean="0"/>
          </a:p>
          <a:p>
            <a:pPr marL="57150" indent="0">
              <a:buNone/>
            </a:pPr>
            <a:endParaRPr lang="en-US" dirty="0"/>
          </a:p>
          <a:p>
            <a:pPr marL="57150" indent="0">
              <a:buNone/>
            </a:pPr>
            <a:endParaRPr lang="en-US" dirty="0" smtClean="0"/>
          </a:p>
          <a:p>
            <a:pPr marL="400050"/>
            <a:r>
              <a:rPr lang="en-US" dirty="0" smtClean="0"/>
              <a:t>Note, we only used the properties of fields</a:t>
            </a:r>
          </a:p>
          <a:p>
            <a:pPr marL="800100" lvl="1"/>
            <a:r>
              <a:rPr lang="en-US" dirty="0" smtClean="0"/>
              <a:t>Thus, in any field, we can find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t> by multiplying </a:t>
            </a:r>
            <a:r>
              <a:rPr lang="en-US" i="1" dirty="0" smtClean="0">
                <a:latin typeface="Times New Roman" panose="02020603050405020304" pitchFamily="18" charset="0"/>
              </a:rPr>
              <a:t>z</a:t>
            </a:r>
            <a:r>
              <a:rPr lang="en-US" dirty="0" smtClean="0"/>
              <a:t> by the additive inverse of </a:t>
            </a:r>
            <a:r>
              <a:rPr lang="en-US" dirty="0" smtClean="0">
                <a:latin typeface="Times New Roman" panose="02020603050405020304" pitchFamily="18" charset="0"/>
              </a:rPr>
              <a:t>1</a:t>
            </a:r>
          </a:p>
        </p:txBody>
      </p:sp>
      <p:sp>
        <p:nvSpPr>
          <p:cNvPr id="9" name="Footer Placeholder 8"/>
          <p:cNvSpPr>
            <a:spLocks noGrp="1"/>
          </p:cNvSpPr>
          <p:nvPr>
            <p:ph type="ftr" sz="quarter" idx="11"/>
          </p:nvPr>
        </p:nvSpPr>
        <p:spPr/>
        <p:txBody>
          <a:bodyPr/>
          <a:lstStyle/>
          <a:p>
            <a:r>
              <a:rPr lang="en-CA" smtClean="0"/>
              <a:t>Additive inverses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2173328182"/>
              </p:ext>
            </p:extLst>
          </p:nvPr>
        </p:nvGraphicFramePr>
        <p:xfrm>
          <a:off x="1676400" y="2895600"/>
          <a:ext cx="1230312" cy="319087"/>
        </p:xfrm>
        <a:graphic>
          <a:graphicData uri="http://schemas.openxmlformats.org/presentationml/2006/ole">
            <mc:AlternateContent xmlns:mc="http://schemas.openxmlformats.org/markup-compatibility/2006">
              <mc:Choice xmlns:v="urn:schemas-microsoft-com:vml" Requires="v">
                <p:oleObj spid="_x0000_s13433" name="Equation" r:id="rId6" imgW="1117440" imgH="291960" progId="Equation.DSMT4">
                  <p:embed/>
                </p:oleObj>
              </mc:Choice>
              <mc:Fallback>
                <p:oleObj name="Equation" r:id="rId6" imgW="1117440" imgH="291960" progId="Equation.DSMT4">
                  <p:embed/>
                  <p:pic>
                    <p:nvPicPr>
                      <p:cNvPr id="0" name="Object 10"/>
                      <p:cNvPicPr>
                        <a:picLocks noChangeAspect="1" noChangeArrowheads="1"/>
                      </p:cNvPicPr>
                      <p:nvPr/>
                    </p:nvPicPr>
                    <p:blipFill>
                      <a:blip r:embed="rId7"/>
                      <a:srcRect/>
                      <a:stretch>
                        <a:fillRect/>
                      </a:stretch>
                    </p:blipFill>
                    <p:spPr bwMode="auto">
                      <a:xfrm>
                        <a:off x="1676400" y="2895600"/>
                        <a:ext cx="1230312"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6477000" y="41148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1948941463"/>
              </p:ext>
            </p:extLst>
          </p:nvPr>
        </p:nvGraphicFramePr>
        <p:xfrm>
          <a:off x="3701421" y="3668233"/>
          <a:ext cx="2068513" cy="417512"/>
        </p:xfrm>
        <a:graphic>
          <a:graphicData uri="http://schemas.openxmlformats.org/presentationml/2006/ole">
            <mc:AlternateContent xmlns:mc="http://schemas.openxmlformats.org/markup-compatibility/2006">
              <mc:Choice xmlns:v="urn:schemas-microsoft-com:vml" Requires="v">
                <p:oleObj spid="_x0000_s13434" name="Equation" r:id="rId8" imgW="1879560" imgH="380880" progId="Equation.DSMT4">
                  <p:embed/>
                </p:oleObj>
              </mc:Choice>
              <mc:Fallback>
                <p:oleObj name="Equation" r:id="rId8" imgW="1879560" imgH="380880" progId="Equation.DSMT4">
                  <p:embed/>
                  <p:pic>
                    <p:nvPicPr>
                      <p:cNvPr id="0" name=""/>
                      <p:cNvPicPr>
                        <a:picLocks noChangeAspect="1" noChangeArrowheads="1"/>
                      </p:cNvPicPr>
                      <p:nvPr/>
                    </p:nvPicPr>
                    <p:blipFill>
                      <a:blip r:embed="rId9"/>
                      <a:srcRect/>
                      <a:stretch>
                        <a:fillRect/>
                      </a:stretch>
                    </p:blipFill>
                    <p:spPr bwMode="auto">
                      <a:xfrm>
                        <a:off x="3701421" y="3668233"/>
                        <a:ext cx="206851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092633080"/>
              </p:ext>
            </p:extLst>
          </p:nvPr>
        </p:nvGraphicFramePr>
        <p:xfrm>
          <a:off x="3701901" y="4136066"/>
          <a:ext cx="2697163" cy="417513"/>
        </p:xfrm>
        <a:graphic>
          <a:graphicData uri="http://schemas.openxmlformats.org/presentationml/2006/ole">
            <mc:AlternateContent xmlns:mc="http://schemas.openxmlformats.org/markup-compatibility/2006">
              <mc:Choice xmlns:v="urn:schemas-microsoft-com:vml" Requires="v">
                <p:oleObj spid="_x0000_s13435" name="Equation" r:id="rId10" imgW="2450880" imgH="380880" progId="Equation.DSMT4">
                  <p:embed/>
                </p:oleObj>
              </mc:Choice>
              <mc:Fallback>
                <p:oleObj name="Equation" r:id="rId10" imgW="2450880" imgH="380880" progId="Equation.DSMT4">
                  <p:embed/>
                  <p:pic>
                    <p:nvPicPr>
                      <p:cNvPr id="0" name=""/>
                      <p:cNvPicPr>
                        <a:picLocks noChangeAspect="1" noChangeArrowheads="1"/>
                      </p:cNvPicPr>
                      <p:nvPr/>
                    </p:nvPicPr>
                    <p:blipFill>
                      <a:blip r:embed="rId11"/>
                      <a:srcRect/>
                      <a:stretch>
                        <a:fillRect/>
                      </a:stretch>
                    </p:blipFill>
                    <p:spPr bwMode="auto">
                      <a:xfrm>
                        <a:off x="3701901" y="4136066"/>
                        <a:ext cx="269716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58362653"/>
              </p:ext>
            </p:extLst>
          </p:nvPr>
        </p:nvGraphicFramePr>
        <p:xfrm>
          <a:off x="3352800" y="3276600"/>
          <a:ext cx="1552575" cy="320675"/>
        </p:xfrm>
        <a:graphic>
          <a:graphicData uri="http://schemas.openxmlformats.org/presentationml/2006/ole">
            <mc:AlternateContent xmlns:mc="http://schemas.openxmlformats.org/markup-compatibility/2006">
              <mc:Choice xmlns:v="urn:schemas-microsoft-com:vml" Requires="v">
                <p:oleObj spid="_x0000_s13436" name="Equation" r:id="rId12" imgW="1409400" imgH="291960" progId="Equation.DSMT4">
                  <p:embed/>
                </p:oleObj>
              </mc:Choice>
              <mc:Fallback>
                <p:oleObj name="Equation" r:id="rId12" imgW="1409400" imgH="291960" progId="Equation.DSMT4">
                  <p:embed/>
                  <p:pic>
                    <p:nvPicPr>
                      <p:cNvPr id="0" name=""/>
                      <p:cNvPicPr>
                        <a:picLocks noChangeAspect="1" noChangeArrowheads="1"/>
                      </p:cNvPicPr>
                      <p:nvPr/>
                    </p:nvPicPr>
                    <p:blipFill>
                      <a:blip r:embed="rId13"/>
                      <a:srcRect/>
                      <a:stretch>
                        <a:fillRect/>
                      </a:stretch>
                    </p:blipFill>
                    <p:spPr bwMode="auto">
                      <a:xfrm>
                        <a:off x="3352800" y="3276600"/>
                        <a:ext cx="15525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9" name="Audio 2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5602381"/>
      </p:ext>
    </p:extLst>
  </p:cSld>
  <p:clrMapOvr>
    <a:masterClrMapping/>
  </p:clrMapOvr>
  <mc:AlternateContent xmlns:mc="http://schemas.openxmlformats.org/markup-compatibility/2006">
    <mc:Choice xmlns:p14="http://schemas.microsoft.com/office/powerpoint/2010/main" Requires="p14">
      <p:transition spd="slow" p14:dur="2000" advTm="82664"/>
    </mc:Choice>
    <mc:Fallback>
      <p:transition spd="slow" advTm="8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9"/>
                </p:tgtEl>
              </p:cMediaNode>
            </p:audio>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we’ve introduced </a:t>
            </a:r>
            <a:r>
              <a:rPr lang="en-US" dirty="0" smtClean="0"/>
              <a:t>the additive inverse</a:t>
            </a:r>
            <a:endParaRPr lang="en-US" i="1" dirty="0" smtClean="0"/>
          </a:p>
          <a:p>
            <a:pPr lvl="1"/>
            <a:r>
              <a:rPr lang="en-US" dirty="0" smtClean="0"/>
              <a:t>Given </a:t>
            </a:r>
            <a:r>
              <a:rPr lang="en-US" i="1" dirty="0" smtClean="0">
                <a:latin typeface="Times New Roman" panose="02020603050405020304" pitchFamily="18" charset="0"/>
              </a:rPr>
              <a:t>z</a:t>
            </a:r>
            <a:r>
              <a:rPr lang="en-US" dirty="0" smtClean="0"/>
              <a:t>, we found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t> so that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dirty="0" smtClean="0">
                <a:latin typeface="Times New Roman" panose="02020603050405020304" pitchFamily="18" charset="0"/>
              </a:rPr>
              <a:t>) = 0</a:t>
            </a:r>
          </a:p>
          <a:p>
            <a:pPr lvl="1"/>
            <a:r>
              <a:rPr lang="en-US" dirty="0" smtClean="0"/>
              <a:t>We saw the geometric interpretation as a reflection through </a:t>
            </a:r>
            <a:r>
              <a:rPr lang="en-US" dirty="0" smtClean="0">
                <a:latin typeface="Times New Roman" panose="02020603050405020304" pitchFamily="18" charset="0"/>
              </a:rPr>
              <a:t>0</a:t>
            </a:r>
          </a:p>
          <a:p>
            <a:pPr lvl="1"/>
            <a:r>
              <a:rPr lang="en-US" dirty="0" smtClean="0"/>
              <a:t>We can find </a:t>
            </a:r>
            <a:r>
              <a:rPr lang="en-US" dirty="0">
                <a:latin typeface="Times New Roman" panose="02020603050405020304" pitchFamily="18" charset="0"/>
              </a:rPr>
              <a:t>–</a:t>
            </a:r>
            <a:r>
              <a:rPr lang="en-US" i="1" dirty="0" smtClean="0">
                <a:latin typeface="Times New Roman" panose="02020603050405020304" pitchFamily="18" charset="0"/>
              </a:rPr>
              <a:t>z</a:t>
            </a:r>
            <a:r>
              <a:rPr lang="en-US" dirty="0" smtClean="0"/>
              <a:t> by multiplying </a:t>
            </a:r>
            <a:r>
              <a:rPr lang="en-US" i="1" dirty="0" smtClean="0">
                <a:latin typeface="Times New Roman" panose="02020603050405020304" pitchFamily="18" charset="0"/>
              </a:rPr>
              <a:t>z</a:t>
            </a:r>
            <a:r>
              <a:rPr lang="en-US" dirty="0" smtClean="0"/>
              <a:t> by the additive inverse of </a:t>
            </a:r>
            <a:r>
              <a:rPr lang="en-US" dirty="0" smtClean="0">
                <a:latin typeface="Times New Roman" panose="02020603050405020304" pitchFamily="18" charset="0"/>
              </a:rPr>
              <a:t>1</a:t>
            </a:r>
            <a:r>
              <a:rPr lang="en-US" dirty="0" smtClean="0"/>
              <a:t>, or </a:t>
            </a:r>
            <a:r>
              <a:rPr lang="en-US" dirty="0" smtClean="0">
                <a:latin typeface="Times New Roman" panose="02020603050405020304" pitchFamily="18" charset="0"/>
              </a:rPr>
              <a:t>–1</a:t>
            </a:r>
          </a:p>
          <a:p>
            <a:pPr lvl="1"/>
            <a:r>
              <a:rPr lang="en-US" dirty="0" smtClean="0"/>
              <a:t>We will, of course, refer to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t> as “minus zed”</a:t>
            </a:r>
          </a:p>
        </p:txBody>
      </p:sp>
      <p:sp>
        <p:nvSpPr>
          <p:cNvPr id="4" name="Footer Placeholder 3"/>
          <p:cNvSpPr>
            <a:spLocks noGrp="1"/>
          </p:cNvSpPr>
          <p:nvPr>
            <p:ph type="ftr" sz="quarter" idx="11"/>
          </p:nvPr>
        </p:nvSpPr>
        <p:spPr/>
        <p:txBody>
          <a:bodyPr/>
          <a:lstStyle/>
          <a:p>
            <a:r>
              <a:rPr lang="en-CA" smtClean="0"/>
              <a:t>Additive inverses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7</a:t>
            </a:fld>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36752"/>
    </mc:Choice>
    <mc:Fallback>
      <p:transition spd="slow" advTm="3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a:t>
            </a:r>
            <a:r>
              <a:rPr lang="en-CA" sz="1800" dirty="0" smtClean="0"/>
              <a:t>en.wikipedia.org/wiki/Additive_inverse</a:t>
            </a:r>
          </a:p>
          <a:p>
            <a:pPr marL="0" indent="0">
              <a:buNone/>
            </a:pPr>
            <a:r>
              <a:rPr lang="en-CA" sz="1800" dirty="0" smtClean="0"/>
              <a:t>[2]</a:t>
            </a:r>
            <a:r>
              <a:rPr lang="en-CA" sz="1800" dirty="0"/>
              <a:t>	https://en.wikipedia.org/wiki/Complex_number#Field_structure</a:t>
            </a:r>
          </a:p>
          <a:p>
            <a:pPr marL="0" indent="0">
              <a:buNone/>
            </a:pPr>
            <a:endParaRPr lang="en-CA" sz="1800" dirty="0" smtClean="0"/>
          </a:p>
        </p:txBody>
      </p:sp>
      <p:sp>
        <p:nvSpPr>
          <p:cNvPr id="4" name="Footer Placeholder 3"/>
          <p:cNvSpPr>
            <a:spLocks noGrp="1"/>
          </p:cNvSpPr>
          <p:nvPr>
            <p:ph type="ftr" sz="quarter" idx="11"/>
          </p:nvPr>
        </p:nvSpPr>
        <p:spPr/>
        <p:txBody>
          <a:bodyPr/>
          <a:lstStyle/>
          <a:p>
            <a:r>
              <a:rPr lang="en-CA" smtClean="0"/>
              <a:t>Additive inverses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4215"/>
    </mc:Choice>
    <mc:Fallback>
      <p:transition spd="slow" advTm="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Additive inverses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3211"/>
    </mc:Choice>
    <mc:Fallback>
      <p:transition spd="slow" advTm="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5|11.2|9.6|10.5"/>
</p:tagLst>
</file>

<file path=ppt/tags/tag2.xml><?xml version="1.0" encoding="utf-8"?>
<p:tagLst xmlns:a="http://schemas.openxmlformats.org/drawingml/2006/main" xmlns:r="http://schemas.openxmlformats.org/officeDocument/2006/relationships" xmlns:p="http://schemas.openxmlformats.org/presentationml/2006/main">
  <p:tag name="TIMING" val="|12.6|6|11.4"/>
</p:tagLst>
</file>

<file path=ppt/tags/tag3.xml><?xml version="1.0" encoding="utf-8"?>
<p:tagLst xmlns:a="http://schemas.openxmlformats.org/drawingml/2006/main" xmlns:r="http://schemas.openxmlformats.org/officeDocument/2006/relationships" xmlns:p="http://schemas.openxmlformats.org/presentationml/2006/main">
  <p:tag name="TIMING" val="|18.8|7.5|5.3"/>
</p:tagLst>
</file>

<file path=ppt/tags/tag4.xml><?xml version="1.0" encoding="utf-8"?>
<p:tagLst xmlns:a="http://schemas.openxmlformats.org/drawingml/2006/main" xmlns:r="http://schemas.openxmlformats.org/officeDocument/2006/relationships" xmlns:p="http://schemas.openxmlformats.org/presentationml/2006/main">
  <p:tag name="TIMING" val="|21.2|6.4|9.2|12|12.1|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8496</TotalTime>
  <Words>448</Words>
  <Application>Microsoft Office PowerPoint</Application>
  <PresentationFormat>On-screen Show (4:3)</PresentationFormat>
  <Paragraphs>88</Paragraphs>
  <Slides>11</Slides>
  <Notes>0</Notes>
  <HiddenSlides>0</HiddenSlides>
  <MMClips>11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3" baseType="lpstr">
      <vt:lpstr>Office Theme</vt:lpstr>
      <vt:lpstr>MathType 6.0 Equation</vt:lpstr>
      <vt:lpstr>1.6.8.2 Additive inverses of complex numbers</vt:lpstr>
      <vt:lpstr>Introduction</vt:lpstr>
      <vt:lpstr>The additive inverse</vt:lpstr>
      <vt:lpstr>The additive inverse</vt:lpstr>
      <vt:lpstr>Complex addition</vt:lpstr>
      <vt:lpstr>Observation</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171</cp:revision>
  <dcterms:created xsi:type="dcterms:W3CDTF">2020-04-30T19:27:29Z</dcterms:created>
  <dcterms:modified xsi:type="dcterms:W3CDTF">2020-05-10T01:46:38Z</dcterms:modified>
</cp:coreProperties>
</file>